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62" r:id="rId4"/>
    <p:sldId id="271" r:id="rId5"/>
    <p:sldId id="268" r:id="rId6"/>
    <p:sldId id="272" r:id="rId7"/>
    <p:sldId id="273" r:id="rId8"/>
    <p:sldId id="274" r:id="rId9"/>
    <p:sldId id="275" r:id="rId10"/>
    <p:sldId id="276" r:id="rId11"/>
    <p:sldId id="277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32" y="186"/>
      </p:cViewPr>
      <p:guideLst/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411D4A-F8EB-93CF-4EF9-CA6DB1A3CF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32B3615-8A3C-3640-17E4-4F19B38269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0AFD2D2-D6F8-E8E7-D1CB-605797EBE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374B9-E152-4E7F-B57F-2B687DB91BBC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D6615A-8A3B-64AD-82FC-AE6D51594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11DB9A1-2C1A-D934-1D08-C13362D43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FF946-0B5C-4E4D-ACC6-6959823900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910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1E22EE-C80D-BD30-0A44-6D431BA06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A11EDF5-746E-5683-CD45-F774D8CA1C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ED3FDFA-94A1-DD51-8884-23792A3D8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374B9-E152-4E7F-B57F-2B687DB91BBC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A88495C-9EC1-E3C8-D10B-2780519E6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59746F0-E42A-EA54-AF55-6BB77CFDE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FF946-0B5C-4E4D-ACC6-6959823900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4906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797D04D-1F1F-C8B8-AE93-153E5FF8E4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61E54F9-76FF-5253-AB6F-C1FC381F43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C352AF7-899D-889C-9312-FCDFEC1D5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374B9-E152-4E7F-B57F-2B687DB91BBC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7998040-BBAE-4703-ED69-63A6F2B3B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8F4D03-EEB9-E7BE-528B-45F200B92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FF946-0B5C-4E4D-ACC6-6959823900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268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C54EEB-1A56-3248-B69D-987FCF216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EEFF73-9279-1C81-01E1-3B67DB51F1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B00931-DEFF-C79A-4C90-E98D8198C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374B9-E152-4E7F-B57F-2B687DB91BBC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4AFCD0E-0A4F-DCAC-6C4D-29AB9FEEA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B2BEB0-916B-61A0-9BE6-8E57C010C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FF946-0B5C-4E4D-ACC6-6959823900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1518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DB3435-577B-B6CE-0FCC-DE1477E71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30D14F0-CF2C-A731-E3AC-90408F0014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860330-6A80-E1A4-B6E4-B2DAA9FED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374B9-E152-4E7F-B57F-2B687DB91BBC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0AEB2F-9B04-BAF8-9820-7DE93228B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193247-1523-2DFE-C434-71219D0D5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FF946-0B5C-4E4D-ACC6-6959823900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2638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41E1E5-C29E-57E7-AE5D-E495BEE34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C7E4CC-AA4A-7729-1249-D86D5B5CAC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49AE2C5-1FAB-0BF0-EA21-CE258E3D68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9CD7241-A689-424E-A37A-9603CA3BD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374B9-E152-4E7F-B57F-2B687DB91BBC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AE06A75-B69B-FE1F-D57E-D8FD50BB3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4914D9E-A9F0-A9C7-58B4-6799EF4C0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FF946-0B5C-4E4D-ACC6-6959823900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7916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80CA01-8D53-230A-103C-EC96F9491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31A2C2A-E80D-1B74-8211-8076D40F8C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A0A627F-1F21-CC93-9E54-E92CE3DD03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DD93904-6D04-6E1C-9558-DC9328D2E2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9943681-88D4-C101-1F8B-BC7136AF12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5EF2F63-1A42-6DB5-325D-DA334C51F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374B9-E152-4E7F-B57F-2B687DB91BBC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AEDC371-843D-5242-12A9-7D15FE6F2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87C2532-273E-5C43-07DB-184685338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FF946-0B5C-4E4D-ACC6-6959823900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668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394F2C-A888-B8FF-2ACB-639B4872A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393DE6D-3C06-2BEF-8421-59F6F49B9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374B9-E152-4E7F-B57F-2B687DB91BBC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723A9CB-0FB4-26B0-4DB6-7CF85EEF0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E17CAAF-B28B-56CD-525A-517EE453C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FF946-0B5C-4E4D-ACC6-6959823900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2509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2BF81AD-2088-1C27-B2F3-6A632597B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374B9-E152-4E7F-B57F-2B687DB91BBC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FC44699-B8E8-A493-71B6-2D50BC114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5D8ADE4-FFD7-625D-2693-8DE3B3DBC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FF946-0B5C-4E4D-ACC6-6959823900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6215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33C071-7B69-5431-CEE2-0E970CFF3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AE18620-2AF2-CE08-3ABF-1DF558138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B262A55-BD58-9ABA-CF5A-881307A04D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F4CB827-0E33-F07C-125D-982629770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374B9-E152-4E7F-B57F-2B687DB91BBC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6AD1AFD-BDC1-B24D-06B7-6C61C8FED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3500577-C693-6205-8B33-0DB2AD039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FF946-0B5C-4E4D-ACC6-6959823900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247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8104B9-E42F-EF5E-E86C-B7C3D906A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F7EEF00-A444-C27A-E337-A7A9A54BA6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313B78B-2635-D284-6149-13C58096CD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8CC2860-F9BB-05F7-124E-F79CB034A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374B9-E152-4E7F-B57F-2B687DB91BBC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29F615D-15CB-4230-8468-8CA28F42F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8B471BE-DC27-4B5F-006F-CBC6F3BCD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FF946-0B5C-4E4D-ACC6-6959823900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0458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583A209-914B-E3AC-2ECD-DCB6AEE07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5BE99C7-97BB-76AA-4F3A-F6D185F24A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EA8C6F-EBFE-70D9-AFE5-0C74D758F8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374B9-E152-4E7F-B57F-2B687DB91BBC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9AC0171-BB75-2233-818A-FDD7F17A64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12E404C-41E3-841B-2954-31E784B102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FF946-0B5C-4E4D-ACC6-6959823900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4425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6A67DDA3-7C13-8A4B-EBCE-D6E6F45AF216}"/>
              </a:ext>
            </a:extLst>
          </p:cNvPr>
          <p:cNvSpPr txBox="1"/>
          <p:nvPr/>
        </p:nvSpPr>
        <p:spPr>
          <a:xfrm>
            <a:off x="-124287" y="264056"/>
            <a:ext cx="12192000" cy="547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ctr">
              <a:lnSpc>
                <a:spcPts val="3000"/>
              </a:lnSpc>
              <a:spcBef>
                <a:spcPct val="0"/>
              </a:spcBef>
              <a:buClr>
                <a:schemeClr val="tx1">
                  <a:lumMod val="75000"/>
                  <a:lumOff val="25000"/>
                </a:schemeClr>
              </a:buClr>
            </a:pPr>
            <a:endParaRPr lang="fr-FR" sz="3200" b="1" kern="0" spc="200" dirty="0">
              <a:solidFill>
                <a:srgbClr val="EB85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1" algn="ctr">
              <a:lnSpc>
                <a:spcPts val="3000"/>
              </a:lnSpc>
              <a:spcBef>
                <a:spcPct val="0"/>
              </a:spcBef>
              <a:buClr>
                <a:schemeClr val="tx1">
                  <a:lumMod val="75000"/>
                  <a:lumOff val="25000"/>
                </a:schemeClr>
              </a:buClr>
            </a:pPr>
            <a:endParaRPr lang="fr-FR" sz="3200" b="1" kern="0" spc="200" dirty="0">
              <a:solidFill>
                <a:srgbClr val="EB85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1" algn="ctr">
              <a:lnSpc>
                <a:spcPts val="3000"/>
              </a:lnSpc>
              <a:spcBef>
                <a:spcPct val="0"/>
              </a:spcBef>
              <a:buClr>
                <a:schemeClr val="tx1">
                  <a:lumMod val="75000"/>
                  <a:lumOff val="25000"/>
                </a:schemeClr>
              </a:buClr>
            </a:pPr>
            <a:endParaRPr lang="fr-FR" sz="3200" b="1" kern="0" spc="200" dirty="0">
              <a:solidFill>
                <a:srgbClr val="EB85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1" algn="ctr">
              <a:lnSpc>
                <a:spcPts val="3000"/>
              </a:lnSpc>
              <a:spcBef>
                <a:spcPct val="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fr-FR" sz="3200" b="1" kern="0" spc="200" dirty="0">
                <a:solidFill>
                  <a:srgbClr val="EB85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PROJET </a:t>
            </a:r>
          </a:p>
          <a:p>
            <a:pPr marL="0" lvl="1" algn="ctr">
              <a:lnSpc>
                <a:spcPts val="3000"/>
              </a:lnSpc>
              <a:spcBef>
                <a:spcPct val="0"/>
              </a:spcBef>
              <a:buClr>
                <a:schemeClr val="tx1">
                  <a:lumMod val="75000"/>
                  <a:lumOff val="25000"/>
                </a:schemeClr>
              </a:buClr>
            </a:pPr>
            <a:endParaRPr lang="fr-FR" sz="3200" b="1" kern="0" spc="200" dirty="0">
              <a:solidFill>
                <a:srgbClr val="EB85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1" algn="ctr">
              <a:lnSpc>
                <a:spcPts val="3000"/>
              </a:lnSpc>
              <a:spcBef>
                <a:spcPct val="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fr-FR" sz="3200" b="1" kern="0" spc="200" dirty="0">
                <a:solidFill>
                  <a:srgbClr val="EB85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PASTORALE FAMILLE</a:t>
            </a:r>
          </a:p>
          <a:p>
            <a:pPr marL="0" lvl="1" algn="ctr">
              <a:lnSpc>
                <a:spcPts val="3000"/>
              </a:lnSpc>
              <a:spcBef>
                <a:spcPct val="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fr-FR" sz="3200" b="1" kern="0" spc="200">
                <a:solidFill>
                  <a:srgbClr val="EB85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 Dimanches pour tous »</a:t>
            </a:r>
            <a:endParaRPr lang="fr-FR" sz="3200" b="1" kern="0" spc="200" dirty="0">
              <a:solidFill>
                <a:srgbClr val="EB85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1" algn="ctr">
              <a:lnSpc>
                <a:spcPts val="3000"/>
              </a:lnSpc>
              <a:spcBef>
                <a:spcPct val="0"/>
              </a:spcBef>
              <a:buClr>
                <a:schemeClr val="tx1">
                  <a:lumMod val="75000"/>
                  <a:lumOff val="25000"/>
                </a:schemeClr>
              </a:buClr>
            </a:pPr>
            <a:endParaRPr lang="fr-FR" sz="3200" b="1" kern="0" spc="200" dirty="0">
              <a:solidFill>
                <a:srgbClr val="EB85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1" algn="ctr">
              <a:lnSpc>
                <a:spcPts val="3000"/>
              </a:lnSpc>
              <a:spcBef>
                <a:spcPct val="0"/>
              </a:spcBef>
              <a:buClr>
                <a:schemeClr val="tx1">
                  <a:lumMod val="75000"/>
                  <a:lumOff val="25000"/>
                </a:schemeClr>
              </a:buClr>
            </a:pPr>
            <a:endParaRPr lang="fr-FR" sz="3200" b="1" kern="0" spc="200" dirty="0">
              <a:solidFill>
                <a:srgbClr val="EB85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1" algn="ctr">
              <a:lnSpc>
                <a:spcPts val="3000"/>
              </a:lnSpc>
              <a:spcBef>
                <a:spcPct val="0"/>
              </a:spcBef>
              <a:buClr>
                <a:schemeClr val="tx1">
                  <a:lumMod val="75000"/>
                  <a:lumOff val="25000"/>
                </a:schemeClr>
              </a:buClr>
            </a:pPr>
            <a:endParaRPr lang="fr-FR" sz="3200" b="1" kern="0" spc="200" dirty="0">
              <a:solidFill>
                <a:srgbClr val="EB85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1" algn="ctr">
              <a:lnSpc>
                <a:spcPts val="3000"/>
              </a:lnSpc>
              <a:spcBef>
                <a:spcPct val="0"/>
              </a:spcBef>
              <a:buClr>
                <a:schemeClr val="tx1">
                  <a:lumMod val="75000"/>
                  <a:lumOff val="25000"/>
                </a:schemeClr>
              </a:buClr>
            </a:pPr>
            <a:endParaRPr lang="fr-FR" sz="3200" b="1" kern="0" spc="200" dirty="0">
              <a:solidFill>
                <a:srgbClr val="EB85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1" algn="ctr">
              <a:lnSpc>
                <a:spcPts val="3000"/>
              </a:lnSpc>
              <a:spcBef>
                <a:spcPct val="0"/>
              </a:spcBef>
              <a:buClr>
                <a:schemeClr val="tx1">
                  <a:lumMod val="75000"/>
                  <a:lumOff val="25000"/>
                </a:schemeClr>
              </a:buClr>
            </a:pPr>
            <a:endParaRPr lang="fr-FR" sz="3200" b="1" kern="0" spc="200" dirty="0">
              <a:solidFill>
                <a:srgbClr val="EB85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1" algn="ctr">
              <a:lnSpc>
                <a:spcPts val="3000"/>
              </a:lnSpc>
              <a:spcBef>
                <a:spcPct val="0"/>
              </a:spcBef>
              <a:buClr>
                <a:schemeClr val="tx1">
                  <a:lumMod val="75000"/>
                  <a:lumOff val="25000"/>
                </a:schemeClr>
              </a:buClr>
            </a:pPr>
            <a:endParaRPr lang="fr-FR" sz="3200" b="1" kern="0" spc="200" dirty="0">
              <a:solidFill>
                <a:srgbClr val="EB85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1" algn="ctr">
              <a:lnSpc>
                <a:spcPts val="3000"/>
              </a:lnSpc>
              <a:spcBef>
                <a:spcPct val="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fr-FR" sz="3200" b="1" kern="0" spc="200" dirty="0">
                <a:solidFill>
                  <a:srgbClr val="EB85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2023 - 2024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842C7502-AE34-E14F-4037-FFEF32548B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94237" y="5819590"/>
            <a:ext cx="597763" cy="1023891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1F75FA03-BBEF-3F93-E955-7648066FC5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4520" y="3130349"/>
            <a:ext cx="4082960" cy="1787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8023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01342A-3012-1B08-1354-22DBADDF1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Effectifs 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9DAFB9-AC51-357D-B61A-9DC69C877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080" y="1530985"/>
            <a:ext cx="10515600" cy="4351338"/>
          </a:xfrm>
        </p:spPr>
        <p:txBody>
          <a:bodyPr/>
          <a:lstStyle/>
          <a:p>
            <a:r>
              <a:rPr lang="fr-FR" b="1" dirty="0"/>
              <a:t>15 enfants inscrits à l’éveil à la foi</a:t>
            </a:r>
          </a:p>
          <a:p>
            <a:r>
              <a:rPr lang="fr-FR" b="1" dirty="0"/>
              <a:t>50 enfants inscrits à la catéchèse</a:t>
            </a:r>
          </a:p>
          <a:p>
            <a:r>
              <a:rPr lang="fr-FR" b="1" dirty="0"/>
              <a:t>10 ados</a:t>
            </a:r>
          </a:p>
          <a:p>
            <a:r>
              <a:rPr lang="fr-FR" b="1" dirty="0"/>
              <a:t>10 servants d’autel</a:t>
            </a:r>
          </a:p>
          <a:p>
            <a:r>
              <a:rPr lang="fr-FR" b="1" dirty="0"/>
              <a:t>8 enfants (3-11 ans) qui se préparent au baptême</a:t>
            </a:r>
          </a:p>
          <a:p>
            <a:r>
              <a:rPr lang="fr-FR" b="1" dirty="0"/>
              <a:t>27 enfants qui se préparent à la première des communions</a:t>
            </a:r>
          </a:p>
          <a:p>
            <a:r>
              <a:rPr lang="fr-FR" b="1" dirty="0"/>
              <a:t>5 catéchumènes : parents d’enfants catéchisés</a:t>
            </a:r>
          </a:p>
        </p:txBody>
      </p:sp>
    </p:spTree>
    <p:extLst>
      <p:ext uri="{BB962C8B-B14F-4D97-AF65-F5344CB8AC3E}">
        <p14:creationId xmlns:p14="http://schemas.microsoft.com/office/powerpoint/2010/main" val="377070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ED717E-9DAC-93DD-D280-1914B1559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662D27E-BBEE-52CC-8285-B6DB0C289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>
                <a:solidFill>
                  <a:schemeClr val="accent2"/>
                </a:solidFill>
              </a:rPr>
              <a:t>Dans notre paroisse Sainte Jeanne </a:t>
            </a:r>
            <a:r>
              <a:rPr lang="fr-FR" b="1" dirty="0" err="1">
                <a:solidFill>
                  <a:schemeClr val="accent2"/>
                </a:solidFill>
              </a:rPr>
              <a:t>Delanoue</a:t>
            </a:r>
            <a:r>
              <a:rPr lang="fr-FR" b="1" dirty="0">
                <a:solidFill>
                  <a:schemeClr val="accent2"/>
                </a:solidFill>
              </a:rPr>
              <a:t> : nous essayons de vivre la transformation de l’Eglise à laquelle nous invite le Pape François :</a:t>
            </a:r>
          </a:p>
          <a:p>
            <a:pPr marL="0" indent="0">
              <a:buNone/>
            </a:pPr>
            <a:r>
              <a:rPr lang="fr-FR" b="1" dirty="0">
                <a:solidFill>
                  <a:schemeClr val="accent2"/>
                </a:solidFill>
              </a:rPr>
              <a:t>Accueillir et Rayonner la JOIE de l’Evangile.</a:t>
            </a:r>
          </a:p>
        </p:txBody>
      </p:sp>
    </p:spTree>
    <p:extLst>
      <p:ext uri="{BB962C8B-B14F-4D97-AF65-F5344CB8AC3E}">
        <p14:creationId xmlns:p14="http://schemas.microsoft.com/office/powerpoint/2010/main" val="4037685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13008D-7761-9E25-FC65-CC24894DA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9" name="Espace réservé du contenu 8" descr="Une image contenant plein air, ciel, coucher de soleil, silhouette&#10;&#10;Description générée automatiquement">
            <a:extLst>
              <a:ext uri="{FF2B5EF4-FFF2-40B4-BE49-F238E27FC236}">
                <a16:creationId xmlns:a16="http://schemas.microsoft.com/office/drawing/2014/main" id="{16890B05-E9CC-7856-CD65-371DAED64D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780" y="374447"/>
            <a:ext cx="9549038" cy="5581327"/>
          </a:xfrm>
        </p:spPr>
      </p:pic>
    </p:spTree>
    <p:extLst>
      <p:ext uri="{BB962C8B-B14F-4D97-AF65-F5344CB8AC3E}">
        <p14:creationId xmlns:p14="http://schemas.microsoft.com/office/powerpoint/2010/main" val="608971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6A67DDA3-7C13-8A4B-EBCE-D6E6F45AF216}"/>
              </a:ext>
            </a:extLst>
          </p:cNvPr>
          <p:cNvSpPr txBox="1"/>
          <p:nvPr/>
        </p:nvSpPr>
        <p:spPr>
          <a:xfrm>
            <a:off x="106531" y="-272013"/>
            <a:ext cx="12085469" cy="74020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ctr">
              <a:lnSpc>
                <a:spcPts val="3000"/>
              </a:lnSpc>
              <a:spcBef>
                <a:spcPct val="0"/>
              </a:spcBef>
              <a:buClr>
                <a:schemeClr val="tx1">
                  <a:lumMod val="75000"/>
                  <a:lumOff val="25000"/>
                </a:schemeClr>
              </a:buClr>
            </a:pPr>
            <a:endParaRPr lang="fr-FR" sz="3200" b="1" kern="0" spc="200" dirty="0">
              <a:solidFill>
                <a:srgbClr val="EB85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1" algn="ctr">
              <a:lnSpc>
                <a:spcPts val="3000"/>
              </a:lnSpc>
              <a:spcBef>
                <a:spcPct val="0"/>
              </a:spcBef>
              <a:buClr>
                <a:schemeClr val="tx1">
                  <a:lumMod val="75000"/>
                  <a:lumOff val="25000"/>
                </a:schemeClr>
              </a:buClr>
            </a:pPr>
            <a:endParaRPr lang="fr-FR" sz="3200" b="1" kern="0" spc="200" dirty="0">
              <a:solidFill>
                <a:srgbClr val="EB85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1" algn="ctr">
              <a:lnSpc>
                <a:spcPts val="3000"/>
              </a:lnSpc>
              <a:spcBef>
                <a:spcPct val="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fr-FR" sz="3200" b="1" kern="0" spc="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Vivre et partager sa foi en famille </a:t>
            </a:r>
          </a:p>
          <a:p>
            <a:pPr marL="0" lvl="1" algn="ctr">
              <a:lnSpc>
                <a:spcPts val="3000"/>
              </a:lnSpc>
              <a:spcBef>
                <a:spcPct val="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fr-FR" sz="3200" b="1" kern="0" spc="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 </a:t>
            </a:r>
          </a:p>
          <a:p>
            <a:pPr marL="0" lvl="1" algn="ctr">
              <a:lnSpc>
                <a:spcPts val="3000"/>
              </a:lnSpc>
              <a:spcBef>
                <a:spcPct val="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fr-FR" sz="3200" b="1" kern="0" spc="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avec la communauté paroissiale </a:t>
            </a:r>
          </a:p>
          <a:p>
            <a:pPr marL="0" lvl="1" algn="ctr">
              <a:lnSpc>
                <a:spcPts val="3000"/>
              </a:lnSpc>
              <a:spcBef>
                <a:spcPct val="0"/>
              </a:spcBef>
              <a:buClr>
                <a:schemeClr val="tx1">
                  <a:lumMod val="75000"/>
                  <a:lumOff val="25000"/>
                </a:schemeClr>
              </a:buClr>
            </a:pPr>
            <a:endParaRPr lang="fr-FR" sz="3200" b="1" kern="0" spc="200" dirty="0">
              <a:solidFill>
                <a:srgbClr val="EB85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1" algn="ctr">
              <a:lnSpc>
                <a:spcPts val="3000"/>
              </a:lnSpc>
              <a:spcBef>
                <a:spcPct val="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fr-FR" sz="3200" b="1" kern="0" spc="200" dirty="0">
                <a:solidFill>
                  <a:srgbClr val="EB85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Vivre en communauté un moment (matinée),faire une pause dans le quotidien.</a:t>
            </a:r>
          </a:p>
          <a:p>
            <a:pPr marL="0" lvl="1" algn="ctr">
              <a:lnSpc>
                <a:spcPts val="3000"/>
              </a:lnSpc>
              <a:spcBef>
                <a:spcPct val="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fr-FR" sz="3200" b="1" kern="0" spc="200" dirty="0">
                <a:solidFill>
                  <a:srgbClr val="EB85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communauté y découvre sa richesse intergénérationnelle, des ponts, des amitiés peuvent se créer.</a:t>
            </a:r>
          </a:p>
          <a:p>
            <a:pPr marL="0" lvl="1" algn="ctr">
              <a:lnSpc>
                <a:spcPts val="3000"/>
              </a:lnSpc>
              <a:spcBef>
                <a:spcPct val="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fr-FR" sz="3200" b="1" kern="0" spc="200" dirty="0">
                <a:solidFill>
                  <a:srgbClr val="EB85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Cela permet :</a:t>
            </a:r>
          </a:p>
          <a:p>
            <a:pPr marL="0" lvl="1" algn="ctr">
              <a:lnSpc>
                <a:spcPts val="3000"/>
              </a:lnSpc>
              <a:spcBef>
                <a:spcPct val="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fr-FR" sz="3200" b="1" kern="0" spc="200" dirty="0">
                <a:solidFill>
                  <a:srgbClr val="EB85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-aux parents un peu éloignés de revenir et vivre un moment en Eglise,</a:t>
            </a:r>
          </a:p>
          <a:p>
            <a:pPr marL="0" lvl="1" algn="ctr">
              <a:lnSpc>
                <a:spcPts val="3000"/>
              </a:lnSpc>
              <a:spcBef>
                <a:spcPct val="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fr-FR" sz="3200" b="1" kern="0" spc="200" dirty="0">
                <a:solidFill>
                  <a:srgbClr val="EB85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-aux enfants de réaliser qu’ils ne sont pas tout seuls à parler du Christ,</a:t>
            </a:r>
          </a:p>
          <a:p>
            <a:pPr marL="0" lvl="1" algn="ctr">
              <a:lnSpc>
                <a:spcPts val="3000"/>
              </a:lnSpc>
              <a:spcBef>
                <a:spcPct val="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fr-FR" sz="3200" b="1" kern="0" spc="200" dirty="0">
                <a:solidFill>
                  <a:srgbClr val="EB85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-aux familles de partager une expérience chrétienne…</a:t>
            </a:r>
          </a:p>
          <a:p>
            <a:pPr marL="0" lvl="1" algn="ctr">
              <a:lnSpc>
                <a:spcPts val="3000"/>
              </a:lnSpc>
              <a:spcBef>
                <a:spcPct val="0"/>
              </a:spcBef>
              <a:buClr>
                <a:schemeClr val="tx1">
                  <a:lumMod val="75000"/>
                  <a:lumOff val="25000"/>
                </a:schemeClr>
              </a:buClr>
            </a:pPr>
            <a:endParaRPr lang="fr-FR" sz="3200" b="1" kern="0" spc="200" dirty="0">
              <a:solidFill>
                <a:srgbClr val="EB85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842C7502-AE34-E14F-4037-FFEF32548B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94237" y="5819590"/>
            <a:ext cx="597763" cy="1023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994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21520B23-7A5B-64E0-2F0C-970E643C3D69}"/>
              </a:ext>
            </a:extLst>
          </p:cNvPr>
          <p:cNvSpPr txBox="1"/>
          <p:nvPr/>
        </p:nvSpPr>
        <p:spPr>
          <a:xfrm>
            <a:off x="0" y="352833"/>
            <a:ext cx="12191999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ctr">
              <a:lnSpc>
                <a:spcPts val="3000"/>
              </a:lnSpc>
              <a:spcBef>
                <a:spcPct val="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fr-FR" sz="3200" b="1" kern="0" spc="200">
                <a:solidFill>
                  <a:srgbClr val="EB85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 </a:t>
            </a:r>
            <a:r>
              <a:rPr lang="fr-FR" sz="3200" b="1" kern="0" spc="200" dirty="0">
                <a:solidFill>
                  <a:srgbClr val="EB85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DIMANCHES DANS L’ANNEE SCOLAIRE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8FFD9F3F-CE2F-3360-3D63-BEE60A66EC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94237" y="5819590"/>
            <a:ext cx="597763" cy="1023891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E1094870-98BB-34F8-6CAC-5220EC8DF7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080298"/>
            <a:ext cx="1509205" cy="777702"/>
          </a:xfrm>
          <a:prstGeom prst="rect">
            <a:avLst/>
          </a:prstGeom>
        </p:spPr>
      </p:pic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247CB19E-1B27-F718-5BB8-354C97A6DED1}"/>
              </a:ext>
            </a:extLst>
          </p:cNvPr>
          <p:cNvSpPr/>
          <p:nvPr/>
        </p:nvSpPr>
        <p:spPr>
          <a:xfrm>
            <a:off x="4509862" y="1333911"/>
            <a:ext cx="2876351" cy="1137077"/>
          </a:xfrm>
          <a:prstGeom prst="roundRect">
            <a:avLst/>
          </a:prstGeom>
          <a:noFill/>
          <a:ln w="66675">
            <a:solidFill>
              <a:srgbClr val="FF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Rentrée paroissiale/forum </a:t>
            </a:r>
          </a:p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Inscriptions </a:t>
            </a:r>
          </a:p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 septembre</a:t>
            </a:r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EA842E73-ED87-0ED6-1425-EC8C26D591AE}"/>
              </a:ext>
            </a:extLst>
          </p:cNvPr>
          <p:cNvSpPr/>
          <p:nvPr/>
        </p:nvSpPr>
        <p:spPr>
          <a:xfrm>
            <a:off x="754602" y="2792398"/>
            <a:ext cx="5193436" cy="2267870"/>
          </a:xfrm>
          <a:prstGeom prst="roundRect">
            <a:avLst/>
          </a:prstGeom>
          <a:noFill/>
          <a:ln w="66675">
            <a:solidFill>
              <a:srgbClr val="FF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24 septembre</a:t>
            </a:r>
          </a:p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15 octobre</a:t>
            </a:r>
          </a:p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 novembre</a:t>
            </a:r>
          </a:p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décembre</a:t>
            </a:r>
          </a:p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 janvier</a:t>
            </a:r>
          </a:p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 février</a:t>
            </a: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05678DDF-E15B-EB16-41F4-09800106E307}"/>
              </a:ext>
            </a:extLst>
          </p:cNvPr>
          <p:cNvSpPr/>
          <p:nvPr/>
        </p:nvSpPr>
        <p:spPr>
          <a:xfrm>
            <a:off x="6243962" y="2792398"/>
            <a:ext cx="5193436" cy="2267870"/>
          </a:xfrm>
          <a:prstGeom prst="roundRect">
            <a:avLst/>
          </a:prstGeom>
          <a:noFill/>
          <a:ln w="66675">
            <a:solidFill>
              <a:srgbClr val="FF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17 mars </a:t>
            </a:r>
          </a:p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14 avril</a:t>
            </a:r>
          </a:p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26 mai</a:t>
            </a:r>
          </a:p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 juin</a:t>
            </a:r>
          </a:p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/>
            <a:endParaRPr lang="fr-FR" b="1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382CDF0E-D950-2578-2828-9C39A96B4F32}"/>
              </a:ext>
            </a:extLst>
          </p:cNvPr>
          <p:cNvSpPr/>
          <p:nvPr/>
        </p:nvSpPr>
        <p:spPr>
          <a:xfrm>
            <a:off x="4657823" y="5307258"/>
            <a:ext cx="2876351" cy="1137077"/>
          </a:xfrm>
          <a:prstGeom prst="roundRect">
            <a:avLst/>
          </a:prstGeom>
          <a:noFill/>
          <a:ln w="66675">
            <a:solidFill>
              <a:srgbClr val="FF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Dimanche 9 juin </a:t>
            </a:r>
          </a:p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fr-FR" b="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ère</a:t>
            </a:r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des communions</a:t>
            </a:r>
          </a:p>
        </p:txBody>
      </p:sp>
    </p:spTree>
    <p:extLst>
      <p:ext uri="{BB962C8B-B14F-4D97-AF65-F5344CB8AC3E}">
        <p14:creationId xmlns:p14="http://schemas.microsoft.com/office/powerpoint/2010/main" val="3939614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7" grpId="0" animBg="1"/>
      <p:bldP spid="28" grpId="0" animBg="1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21520B23-7A5B-64E0-2F0C-970E643C3D69}"/>
              </a:ext>
            </a:extLst>
          </p:cNvPr>
          <p:cNvSpPr txBox="1"/>
          <p:nvPr/>
        </p:nvSpPr>
        <p:spPr>
          <a:xfrm>
            <a:off x="0" y="352833"/>
            <a:ext cx="12191999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ctr">
              <a:lnSpc>
                <a:spcPts val="3000"/>
              </a:lnSpc>
              <a:spcBef>
                <a:spcPct val="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fr-FR" sz="3200" b="1" kern="0" spc="200" dirty="0">
                <a:solidFill>
                  <a:srgbClr val="EB85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Dimanche type – Matinée 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8E0E1125-98D1-DA7B-149E-DB90764F63AD}"/>
              </a:ext>
            </a:extLst>
          </p:cNvPr>
          <p:cNvSpPr/>
          <p:nvPr/>
        </p:nvSpPr>
        <p:spPr>
          <a:xfrm>
            <a:off x="627669" y="96811"/>
            <a:ext cx="1754039" cy="1026041"/>
          </a:xfrm>
          <a:prstGeom prst="roundRect">
            <a:avLst/>
          </a:prstGeom>
          <a:noFill/>
          <a:ln w="66675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9h15 -12h30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8FFD9F3F-CE2F-3360-3D63-BEE60A66EC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94237" y="5819590"/>
            <a:ext cx="597763" cy="1023891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E1094870-98BB-34F8-6CAC-5220EC8DF7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8909" y="52185"/>
            <a:ext cx="1509205" cy="777702"/>
          </a:xfrm>
          <a:prstGeom prst="rect">
            <a:avLst/>
          </a:prstGeom>
        </p:spPr>
      </p:pic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F36571E8-ADB0-C378-5D4C-DBF3AE77E727}"/>
              </a:ext>
            </a:extLst>
          </p:cNvPr>
          <p:cNvSpPr/>
          <p:nvPr/>
        </p:nvSpPr>
        <p:spPr>
          <a:xfrm>
            <a:off x="292965" y="1643625"/>
            <a:ext cx="2216134" cy="745143"/>
          </a:xfrm>
          <a:prstGeom prst="roundRect">
            <a:avLst/>
          </a:prstGeom>
          <a:noFill/>
          <a:ln w="66675">
            <a:solidFill>
              <a:srgbClr val="FF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9h15</a:t>
            </a:r>
          </a:p>
          <a:p>
            <a:pPr algn="ctr"/>
            <a:r>
              <a:rPr lang="fr-FR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Accueil café - Louange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247CB19E-1B27-F718-5BB8-354C97A6DED1}"/>
              </a:ext>
            </a:extLst>
          </p:cNvPr>
          <p:cNvSpPr/>
          <p:nvPr/>
        </p:nvSpPr>
        <p:spPr>
          <a:xfrm>
            <a:off x="292964" y="2498500"/>
            <a:ext cx="2215677" cy="1137077"/>
          </a:xfrm>
          <a:prstGeom prst="roundRect">
            <a:avLst/>
          </a:prstGeom>
          <a:noFill/>
          <a:ln w="66675">
            <a:solidFill>
              <a:srgbClr val="FF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9h35</a:t>
            </a:r>
          </a:p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Matinée KT</a:t>
            </a:r>
          </a:p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pour tous</a:t>
            </a: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6913F5F2-7BC0-887E-F89C-9DF3F324F0DD}"/>
              </a:ext>
            </a:extLst>
          </p:cNvPr>
          <p:cNvSpPr/>
          <p:nvPr/>
        </p:nvSpPr>
        <p:spPr>
          <a:xfrm>
            <a:off x="292505" y="4766489"/>
            <a:ext cx="2216135" cy="745143"/>
          </a:xfrm>
          <a:prstGeom prst="roundRect">
            <a:avLst/>
          </a:prstGeom>
          <a:noFill/>
          <a:ln w="66675">
            <a:solidFill>
              <a:srgbClr val="FF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11h</a:t>
            </a:r>
          </a:p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Vivre la Messe</a:t>
            </a:r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EF2AEF0A-A0F8-7FFA-F0EB-3B47726CBDB0}"/>
              </a:ext>
            </a:extLst>
          </p:cNvPr>
          <p:cNvSpPr/>
          <p:nvPr/>
        </p:nvSpPr>
        <p:spPr>
          <a:xfrm>
            <a:off x="292505" y="5650182"/>
            <a:ext cx="2215677" cy="745143"/>
          </a:xfrm>
          <a:prstGeom prst="roundRect">
            <a:avLst/>
          </a:prstGeom>
          <a:noFill/>
          <a:ln w="66675">
            <a:solidFill>
              <a:srgbClr val="FF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12h</a:t>
            </a:r>
          </a:p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Verre de l’amitié</a:t>
            </a:r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5556D659-4865-6E18-FC08-07A68A275A63}"/>
              </a:ext>
            </a:extLst>
          </p:cNvPr>
          <p:cNvSpPr/>
          <p:nvPr/>
        </p:nvSpPr>
        <p:spPr>
          <a:xfrm>
            <a:off x="2651707" y="2498500"/>
            <a:ext cx="1308203" cy="1137077"/>
          </a:xfrm>
          <a:prstGeom prst="roundRect">
            <a:avLst/>
          </a:prstGeom>
          <a:noFill/>
          <a:ln w="66675">
            <a:solidFill>
              <a:srgbClr val="FF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Eveil à la foi</a:t>
            </a:r>
          </a:p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3-7 ans</a:t>
            </a: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CE6390A5-692B-6E4F-9AF5-98B2C8FF347C}"/>
              </a:ext>
            </a:extLst>
          </p:cNvPr>
          <p:cNvSpPr/>
          <p:nvPr/>
        </p:nvSpPr>
        <p:spPr>
          <a:xfrm>
            <a:off x="4081368" y="2491161"/>
            <a:ext cx="1308204" cy="1137077"/>
          </a:xfrm>
          <a:prstGeom prst="roundRect">
            <a:avLst/>
          </a:prstGeom>
          <a:noFill/>
          <a:ln w="66675">
            <a:solidFill>
              <a:srgbClr val="FF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KT </a:t>
            </a:r>
            <a:b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7-11 ans</a:t>
            </a: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AD363E28-1D1A-5924-4FE7-E10A96F2E32C}"/>
              </a:ext>
            </a:extLst>
          </p:cNvPr>
          <p:cNvSpPr/>
          <p:nvPr/>
        </p:nvSpPr>
        <p:spPr>
          <a:xfrm>
            <a:off x="5532637" y="2498500"/>
            <a:ext cx="1628741" cy="1137077"/>
          </a:xfrm>
          <a:prstGeom prst="roundRect">
            <a:avLst/>
          </a:prstGeom>
          <a:noFill/>
          <a:ln w="66675">
            <a:solidFill>
              <a:srgbClr val="FF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Prépa sacrements</a:t>
            </a:r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74B224DD-F483-E3BB-C3C4-6B518614CA08}"/>
              </a:ext>
            </a:extLst>
          </p:cNvPr>
          <p:cNvSpPr/>
          <p:nvPr/>
        </p:nvSpPr>
        <p:spPr>
          <a:xfrm>
            <a:off x="8705334" y="2513920"/>
            <a:ext cx="1628741" cy="1137077"/>
          </a:xfrm>
          <a:prstGeom prst="roundRect">
            <a:avLst/>
          </a:prstGeom>
          <a:noFill/>
          <a:ln w="66675">
            <a:solidFill>
              <a:srgbClr val="FF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Temps parents </a:t>
            </a:r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797CA28E-291B-2B08-E08D-0B0C306BC3B3}"/>
              </a:ext>
            </a:extLst>
          </p:cNvPr>
          <p:cNvSpPr/>
          <p:nvPr/>
        </p:nvSpPr>
        <p:spPr>
          <a:xfrm>
            <a:off x="10444281" y="2513919"/>
            <a:ext cx="1628741" cy="1137077"/>
          </a:xfrm>
          <a:prstGeom prst="roundRect">
            <a:avLst/>
          </a:prstGeom>
          <a:noFill/>
          <a:ln w="66675">
            <a:solidFill>
              <a:srgbClr val="FF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Temps </a:t>
            </a:r>
          </a:p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Paroissiens</a:t>
            </a:r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52688A75-07BD-A9D7-BBB3-21C8D3819F14}"/>
              </a:ext>
            </a:extLst>
          </p:cNvPr>
          <p:cNvSpPr/>
          <p:nvPr/>
        </p:nvSpPr>
        <p:spPr>
          <a:xfrm>
            <a:off x="7304444" y="2513919"/>
            <a:ext cx="1308204" cy="1137077"/>
          </a:xfrm>
          <a:prstGeom prst="roundRect">
            <a:avLst/>
          </a:prstGeom>
          <a:noFill/>
          <a:ln w="66675">
            <a:solidFill>
              <a:srgbClr val="FF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Temps ados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427E583F-CAB1-91C7-F5EC-3A65198F5315}"/>
              </a:ext>
            </a:extLst>
          </p:cNvPr>
          <p:cNvSpPr/>
          <p:nvPr/>
        </p:nvSpPr>
        <p:spPr>
          <a:xfrm>
            <a:off x="292964" y="3756635"/>
            <a:ext cx="2215678" cy="859754"/>
          </a:xfrm>
          <a:prstGeom prst="roundRect">
            <a:avLst/>
          </a:prstGeom>
          <a:noFill/>
          <a:ln w="66675">
            <a:solidFill>
              <a:srgbClr val="FF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10h30</a:t>
            </a:r>
          </a:p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Préparer la messe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62B877F6-1E72-9A78-0174-3669FAAE65CE}"/>
              </a:ext>
            </a:extLst>
          </p:cNvPr>
          <p:cNvSpPr/>
          <p:nvPr/>
        </p:nvSpPr>
        <p:spPr>
          <a:xfrm>
            <a:off x="2640903" y="3756635"/>
            <a:ext cx="1522724" cy="859754"/>
          </a:xfrm>
          <a:prstGeom prst="roundRect">
            <a:avLst/>
          </a:prstGeom>
          <a:noFill/>
          <a:ln w="66675">
            <a:solidFill>
              <a:srgbClr val="FF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Animation musicale 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44F4AEFB-185F-444F-07C1-9D52490C28A5}"/>
              </a:ext>
            </a:extLst>
          </p:cNvPr>
          <p:cNvSpPr/>
          <p:nvPr/>
        </p:nvSpPr>
        <p:spPr>
          <a:xfrm>
            <a:off x="4295888" y="3773571"/>
            <a:ext cx="1522724" cy="859754"/>
          </a:xfrm>
          <a:prstGeom prst="roundRect">
            <a:avLst/>
          </a:prstGeom>
          <a:noFill/>
          <a:ln w="66675">
            <a:solidFill>
              <a:srgbClr val="FF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Accueil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ACB57BD5-F66C-869D-D417-16E0075DD329}"/>
              </a:ext>
            </a:extLst>
          </p:cNvPr>
          <p:cNvSpPr/>
          <p:nvPr/>
        </p:nvSpPr>
        <p:spPr>
          <a:xfrm>
            <a:off x="5950873" y="3773571"/>
            <a:ext cx="1522724" cy="859754"/>
          </a:xfrm>
          <a:prstGeom prst="roundRect">
            <a:avLst/>
          </a:prstGeom>
          <a:noFill/>
          <a:ln w="66675">
            <a:solidFill>
              <a:srgbClr val="FF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Lectures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8B54FECB-7652-3E9F-5B69-A49C7E055148}"/>
              </a:ext>
            </a:extLst>
          </p:cNvPr>
          <p:cNvSpPr/>
          <p:nvPr/>
        </p:nvSpPr>
        <p:spPr>
          <a:xfrm>
            <a:off x="7605858" y="3773571"/>
            <a:ext cx="1522724" cy="859754"/>
          </a:xfrm>
          <a:prstGeom prst="roundRect">
            <a:avLst/>
          </a:prstGeom>
          <a:noFill/>
          <a:ln w="66675">
            <a:solidFill>
              <a:srgbClr val="FF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Service de l’autel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BE649B64-A4CC-B1AC-A399-289956B9967C}"/>
              </a:ext>
            </a:extLst>
          </p:cNvPr>
          <p:cNvSpPr/>
          <p:nvPr/>
        </p:nvSpPr>
        <p:spPr>
          <a:xfrm>
            <a:off x="9260843" y="3773571"/>
            <a:ext cx="1522724" cy="859754"/>
          </a:xfrm>
          <a:prstGeom prst="roundRect">
            <a:avLst/>
          </a:prstGeom>
          <a:noFill/>
          <a:ln w="66675">
            <a:solidFill>
              <a:srgbClr val="FF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Bien d’autres…</a:t>
            </a:r>
          </a:p>
        </p:txBody>
      </p:sp>
    </p:spTree>
    <p:extLst>
      <p:ext uri="{BB962C8B-B14F-4D97-AF65-F5344CB8AC3E}">
        <p14:creationId xmlns:p14="http://schemas.microsoft.com/office/powerpoint/2010/main" val="1054341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1" grpId="0" animBg="1"/>
      <p:bldP spid="14" grpId="0" animBg="1"/>
      <p:bldP spid="20" grpId="0" animBg="1"/>
      <p:bldP spid="23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2" grpId="0" animBg="1"/>
      <p:bldP spid="3" grpId="0" animBg="1"/>
      <p:bldP spid="6" grpId="0" animBg="1"/>
      <p:bldP spid="7" grpId="0" animBg="1"/>
      <p:bldP spid="8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21520B23-7A5B-64E0-2F0C-970E643C3D69}"/>
              </a:ext>
            </a:extLst>
          </p:cNvPr>
          <p:cNvSpPr txBox="1"/>
          <p:nvPr/>
        </p:nvSpPr>
        <p:spPr>
          <a:xfrm>
            <a:off x="0" y="352833"/>
            <a:ext cx="12191999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ctr">
              <a:lnSpc>
                <a:spcPts val="3000"/>
              </a:lnSpc>
              <a:spcBef>
                <a:spcPct val="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fr-FR" sz="3200" b="1" kern="0" spc="200" dirty="0">
                <a:solidFill>
                  <a:srgbClr val="EB85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THEMATIQUES Dimanches pour tous 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8FFD9F3F-CE2F-3360-3D63-BEE60A66EC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94237" y="5819590"/>
            <a:ext cx="597763" cy="1023891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E1094870-98BB-34F8-6CAC-5220EC8DF7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080298"/>
            <a:ext cx="1509205" cy="777702"/>
          </a:xfrm>
          <a:prstGeom prst="rect">
            <a:avLst/>
          </a:prstGeom>
        </p:spPr>
      </p:pic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EA842E73-ED87-0ED6-1425-EC8C26D591AE}"/>
              </a:ext>
            </a:extLst>
          </p:cNvPr>
          <p:cNvSpPr/>
          <p:nvPr/>
        </p:nvSpPr>
        <p:spPr>
          <a:xfrm>
            <a:off x="346229" y="1265439"/>
            <a:ext cx="11327906" cy="2267870"/>
          </a:xfrm>
          <a:prstGeom prst="roundRect">
            <a:avLst/>
          </a:prstGeom>
          <a:noFill/>
          <a:ln w="66675">
            <a:solidFill>
              <a:srgbClr val="FF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 MATINEES </a:t>
            </a:r>
          </a:p>
          <a:p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 septembre : Rentrée paroissiale à l’église Notre Dame de Nantilly</a:t>
            </a:r>
          </a:p>
          <a:p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24 septembre : Dieu t’appelle – repas partagé</a:t>
            </a:r>
          </a:p>
          <a:p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15 octobre : La création</a:t>
            </a:r>
          </a:p>
          <a:p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 novembre : Dimanche de la solidarité – associations caritatives – 100 pour 1</a:t>
            </a:r>
          </a:p>
          <a:p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décembre  : Premier dimanche de l’Avent</a:t>
            </a:r>
          </a:p>
          <a:p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 janvier : Dimanche de la parole – Présence des fiancés</a:t>
            </a: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05678DDF-E15B-EB16-41F4-09800106E307}"/>
              </a:ext>
            </a:extLst>
          </p:cNvPr>
          <p:cNvSpPr/>
          <p:nvPr/>
        </p:nvSpPr>
        <p:spPr>
          <a:xfrm>
            <a:off x="346228" y="3672868"/>
            <a:ext cx="11327907" cy="2267870"/>
          </a:xfrm>
          <a:prstGeom prst="roundRect">
            <a:avLst/>
          </a:prstGeom>
          <a:noFill/>
          <a:ln w="66675">
            <a:solidFill>
              <a:srgbClr val="FF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 février : Dimanche de la santé</a:t>
            </a:r>
          </a:p>
          <a:p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17 mars : Pèlerinage paroissial avec l’équipe </a:t>
            </a:r>
            <a:r>
              <a:rPr lang="fr-FR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Laudato</a:t>
            </a:r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 de la paroisse</a:t>
            </a:r>
          </a:p>
          <a:p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13 et 14 avril :  week-end JJO – Louange – repas partagé</a:t>
            </a:r>
          </a:p>
          <a:p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26 mai : Professions de foi</a:t>
            </a:r>
          </a:p>
          <a:p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 juin : Relecture de l’année</a:t>
            </a:r>
          </a:p>
          <a:p>
            <a:endParaRPr lang="fr-FR" b="1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270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A0DCD1-886E-B8B3-5D44-117F010AF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Temps forts catéchèse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572293-4BDD-DE03-9A2C-393CA9C85C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7 janvier : Epiphanie – crèche vivante</a:t>
            </a:r>
          </a:p>
          <a:p>
            <a:r>
              <a:rPr lang="fr-FR" b="1" dirty="0"/>
              <a:t>14 février : Mercredi des Cendres - feu et jeux</a:t>
            </a:r>
          </a:p>
          <a:p>
            <a:r>
              <a:rPr lang="fr-FR" b="1" dirty="0"/>
              <a:t>28 mars : Jeudi saint à la chapelle de Sœurs Ste Jeanne </a:t>
            </a:r>
            <a:r>
              <a:rPr lang="fr-FR" b="1" dirty="0" err="1"/>
              <a:t>Delanoue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946856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877F5C-6BC8-3237-54B0-BEFC8B1B9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Temps forts préparation baptêmes et première des communions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149C76-9DF3-FC12-74AD-589B5324F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4 journées complètes pendant les vacances scolaires</a:t>
            </a:r>
          </a:p>
          <a:p>
            <a:r>
              <a:rPr lang="fr-FR" b="1" dirty="0"/>
              <a:t>- 24 octobre 2023 – </a:t>
            </a:r>
          </a:p>
          <a:p>
            <a:r>
              <a:rPr lang="fr-FR" b="1" dirty="0"/>
              <a:t>- 5 janvier 2024 – animation à la maison de retraite </a:t>
            </a:r>
          </a:p>
          <a:p>
            <a:r>
              <a:rPr lang="fr-FR" b="1" dirty="0"/>
              <a:t>- 8 mars 2024 – marche d’Assises</a:t>
            </a:r>
          </a:p>
          <a:p>
            <a:r>
              <a:rPr lang="fr-FR" b="1" dirty="0"/>
              <a:t>- 22 avril 2024</a:t>
            </a:r>
          </a:p>
        </p:txBody>
      </p:sp>
    </p:spTree>
    <p:extLst>
      <p:ext uri="{BB962C8B-B14F-4D97-AF65-F5344CB8AC3E}">
        <p14:creationId xmlns:p14="http://schemas.microsoft.com/office/powerpoint/2010/main" val="2214385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BEE143-A0D1-54B7-EE9A-F4F5CABCD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Composition du Pôle familles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C259475-2728-6ECB-3555-90E2C9D2C7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/>
            <a:r>
              <a:rPr lang="fr-FR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Coordination du Pôle familles : 3 personnes</a:t>
            </a:r>
            <a:br>
              <a:rPr lang="fr-FR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fr-FR" b="1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fr-FR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Accueil et animation : 3 personnes</a:t>
            </a:r>
          </a:p>
          <a:p>
            <a:pPr algn="l"/>
            <a:r>
              <a:rPr lang="fr-FR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Animateurs Eveil à la Foi : 3 personnes</a:t>
            </a:r>
          </a:p>
          <a:p>
            <a:pPr algn="l"/>
            <a:r>
              <a:rPr lang="fr-FR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Animateurs catéchèse : 5 personnes</a:t>
            </a:r>
          </a:p>
          <a:p>
            <a:pPr algn="l"/>
            <a:r>
              <a:rPr lang="fr-FR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Animateurs Ados : 2 personnes</a:t>
            </a:r>
          </a:p>
          <a:p>
            <a:pPr algn="l"/>
            <a:r>
              <a:rPr lang="fr-FR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Animateur parole du jour : 1 personne</a:t>
            </a:r>
          </a:p>
          <a:p>
            <a:pPr algn="l"/>
            <a:r>
              <a:rPr lang="fr-FR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Animateur </a:t>
            </a:r>
            <a:r>
              <a:rPr lang="fr-FR" b="1" dirty="0" err="1">
                <a:solidFill>
                  <a:srgbClr val="444444"/>
                </a:solidFill>
                <a:latin typeface="arial" panose="020B0604020202020204" pitchFamily="34" charset="0"/>
              </a:rPr>
              <a:t>c</a:t>
            </a:r>
            <a:r>
              <a:rPr lang="fr-FR" b="1" i="0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hoeur</a:t>
            </a:r>
            <a:r>
              <a:rPr lang="fr-FR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d'enfants : 1 personne</a:t>
            </a:r>
          </a:p>
          <a:p>
            <a:pPr algn="l"/>
            <a:r>
              <a:rPr lang="fr-FR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Animatrices parole adaptée : 2 personnes</a:t>
            </a:r>
          </a:p>
          <a:p>
            <a:pPr algn="l"/>
            <a:r>
              <a:rPr lang="fr-FR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Responsable baptêmes 0-3 ans : 2 personnes</a:t>
            </a:r>
          </a:p>
          <a:p>
            <a:pPr algn="l"/>
            <a:r>
              <a:rPr lang="fr-FR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Responsable baptêmes 3-7 ans : 1 personne</a:t>
            </a:r>
          </a:p>
          <a:p>
            <a:pPr algn="l"/>
            <a:r>
              <a:rPr lang="fr-FR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Responsable baptêmes 7-11 ans : 1 personne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0833018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532</Words>
  <Application>Microsoft Office PowerPoint</Application>
  <PresentationFormat>Grand écran</PresentationFormat>
  <Paragraphs>115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Arial</vt:lpstr>
      <vt:lpstr>Arial</vt:lpstr>
      <vt:lpstr>Calibri</vt:lpstr>
      <vt:lpstr>Calibri Light</vt:lpstr>
      <vt:lpstr>Tahoma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Temps forts catéchèse</vt:lpstr>
      <vt:lpstr>Temps forts préparation baptêmes et première des communions</vt:lpstr>
      <vt:lpstr>Composition du Pôle familles</vt:lpstr>
      <vt:lpstr>Effectifs :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Gilbert Tran</dc:creator>
  <cp:lastModifiedBy>Florence Leclair</cp:lastModifiedBy>
  <cp:revision>31</cp:revision>
  <dcterms:created xsi:type="dcterms:W3CDTF">2022-05-05T04:06:54Z</dcterms:created>
  <dcterms:modified xsi:type="dcterms:W3CDTF">2024-04-19T11:23:54Z</dcterms:modified>
</cp:coreProperties>
</file>